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8" r:id="rId3"/>
    <p:sldId id="284" r:id="rId4"/>
    <p:sldId id="268" r:id="rId5"/>
    <p:sldId id="277" r:id="rId6"/>
    <p:sldId id="283" r:id="rId7"/>
    <p:sldId id="280" r:id="rId8"/>
    <p:sldId id="274" r:id="rId9"/>
    <p:sldId id="279" r:id="rId10"/>
    <p:sldId id="281" r:id="rId11"/>
    <p:sldId id="282" r:id="rId12"/>
    <p:sldId id="285" r:id="rId13"/>
    <p:sldId id="276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893611"/>
    <a:srgbClr val="A44114"/>
    <a:srgbClr val="F3B99F"/>
    <a:srgbClr val="B94917"/>
    <a:srgbClr val="000066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6" autoAdjust="0"/>
    <p:restoredTop sz="97155" autoAdjust="0"/>
  </p:normalViewPr>
  <p:slideViewPr>
    <p:cSldViewPr>
      <p:cViewPr varScale="1">
        <p:scale>
          <a:sx n="70" d="100"/>
          <a:sy n="70" d="100"/>
        </p:scale>
        <p:origin x="36" y="19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3B6FCA87-98CF-4D62-844A-D693AC7299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905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54092EDC-3009-4BA6-878B-A08F00BC0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357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7C9B9-EC7B-4D27-80CE-465373DAA41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defRPr sz="29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A313A7-665E-49BF-AAF3-5EAE24C6E24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711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4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EC89E-2F6C-40C0-BE67-89589A733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11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228600"/>
            <a:ext cx="2076450" cy="57070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076950" cy="57070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46CDD-7E1E-44D5-A3B0-F7E800EE3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40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6A06B-9E33-47DF-9381-35AC1F691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61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0A448-8481-4723-8A9A-B69A01BF5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37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619500" cy="4411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3619500" cy="4411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D5DCB-F595-4BC7-8714-BB10855469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64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56763-C00D-460F-82E8-630C384FCE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84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8CDB0-3C4C-4414-BDA4-13AFD67F0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02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FC95B-4312-47E6-A6F6-2B3F2A49AF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89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B63AE-B644-4B89-A6E7-AE2EB93C56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78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F8841-F6D6-4262-A33B-AA052FCB3F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696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391400" cy="441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n-US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n-US" alt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0F03EB87-B7D3-41C8-B59C-537BFC49EFA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0"/>
        </a:spcBef>
        <a:spcAft>
          <a:spcPct val="2500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0"/>
        </a:spcBef>
        <a:spcAft>
          <a:spcPct val="25000"/>
        </a:spcAft>
        <a:buClr>
          <a:schemeClr val="accent1"/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mallbusinessinstitute.biz/page-125772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.jotform.com/9056642516896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.jotform.com/9056592092096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.jotform.com/9056611049596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haron.Kerrick@louisvill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.jotform.com/9056649156597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.jotform.com/9056590109596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.jotform.com/9056623693196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66800" y="2514600"/>
            <a:ext cx="5981581" cy="1470025"/>
          </a:xfrm>
        </p:spPr>
        <p:txBody>
          <a:bodyPr/>
          <a:lstStyle/>
          <a:p>
            <a:r>
              <a:rPr lang="en-US" altLang="en-US" sz="3600" dirty="0">
                <a:solidFill>
                  <a:srgbClr val="7030A0"/>
                </a:solidFill>
              </a:rPr>
              <a:t>Small Business Institute </a:t>
            </a:r>
            <a:br>
              <a:rPr lang="en-US" altLang="en-US" sz="3600" dirty="0">
                <a:solidFill>
                  <a:srgbClr val="7030A0"/>
                </a:solidFill>
              </a:rPr>
            </a:br>
            <a:r>
              <a:rPr lang="en-US" altLang="en-US" sz="3600" dirty="0">
                <a:solidFill>
                  <a:srgbClr val="7030A0"/>
                </a:solidFill>
              </a:rPr>
              <a:t>Project of the Year (POY)</a:t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2400" dirty="0">
                <a:solidFill>
                  <a:schemeClr val="accent3">
                    <a:lumMod val="50000"/>
                  </a:schemeClr>
                </a:solidFill>
              </a:rPr>
              <a:t>2019 Award Submission Guidelines </a:t>
            </a:r>
            <a:br>
              <a:rPr lang="en-US" altLang="en-US" sz="2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altLang="en-US" sz="1800" dirty="0">
                <a:solidFill>
                  <a:schemeClr val="accent3">
                    <a:lumMod val="50000"/>
                  </a:schemeClr>
                </a:solidFill>
              </a:rPr>
              <a:t>presented at the </a:t>
            </a:r>
            <a:br>
              <a:rPr lang="en-US" altLang="en-US" sz="2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altLang="en-US" sz="2400" dirty="0">
                <a:solidFill>
                  <a:srgbClr val="FF6600"/>
                </a:solidFill>
              </a:rPr>
              <a:t>SBI Annual Meeting</a:t>
            </a:r>
            <a:br>
              <a:rPr lang="en-US" altLang="en-US" sz="2400" dirty="0">
                <a:solidFill>
                  <a:srgbClr val="FF6600"/>
                </a:solidFill>
              </a:rPr>
            </a:br>
            <a:r>
              <a:rPr lang="en-US" altLang="en-US" sz="2400" dirty="0">
                <a:solidFill>
                  <a:srgbClr val="FF6600"/>
                </a:solidFill>
              </a:rPr>
              <a:t>February 27-29, 2020</a:t>
            </a:r>
            <a:br>
              <a:rPr lang="en-US" altLang="en-US" sz="2400" dirty="0">
                <a:solidFill>
                  <a:srgbClr val="FF6600"/>
                </a:solidFill>
              </a:rPr>
            </a:br>
            <a:r>
              <a:rPr lang="en-US" altLang="en-US" sz="2400" dirty="0">
                <a:solidFill>
                  <a:srgbClr val="FF6600"/>
                </a:solidFill>
              </a:rPr>
              <a:t>Harrah’s Hotel New Orleans, Louisiana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495800"/>
            <a:ext cx="6934200" cy="990600"/>
          </a:xfrm>
        </p:spPr>
        <p:txBody>
          <a:bodyPr/>
          <a:lstStyle/>
          <a:p>
            <a:pPr algn="l"/>
            <a:r>
              <a:rPr lang="en-US" altLang="en-US" sz="2800" dirty="0"/>
              <a:t>Dr. Sharon </a:t>
            </a:r>
            <a:r>
              <a:rPr lang="en-US" altLang="en-US" sz="2800" dirty="0" err="1"/>
              <a:t>Kerrick</a:t>
            </a:r>
            <a:endParaRPr lang="en-US" altLang="en-US" sz="2800" dirty="0"/>
          </a:p>
          <a:p>
            <a:pPr algn="l"/>
            <a:r>
              <a:rPr lang="en-US" altLang="en-US" sz="2800" dirty="0"/>
              <a:t>SBI VP Research, Publications, &amp; POY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4200" y="5943600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>
                <a:hlinkClick r:id="rId3"/>
              </a:rPr>
              <a:t>SBI Website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7696200" cy="1295400"/>
          </a:xfrm>
        </p:spPr>
        <p:txBody>
          <a:bodyPr/>
          <a:lstStyle/>
          <a:p>
            <a:r>
              <a:rPr lang="en-US" dirty="0"/>
              <a:t>POY Judging Sheet </a:t>
            </a:r>
            <a:br>
              <a:rPr lang="en-US" dirty="0"/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Business Plan/Feasibility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1"/>
            <a:ext cx="7391400" cy="14477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Judging Sheet 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Business Plan/Feasibility Plan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i="1" dirty="0"/>
              <a:t>Note: This is for business plan analysis or feasibility for business redesign/growth plans of an existing company </a:t>
            </a:r>
            <a:r>
              <a:rPr lang="en-US" sz="2400" b="1" i="1" u="sng" dirty="0"/>
              <a:t>not for a start-up business</a:t>
            </a:r>
            <a:r>
              <a:rPr lang="en-US" sz="2400" i="1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59436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504D"/>
              </a:buClr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Click on the link to open a new browser window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377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POY Judging Sheet</a:t>
            </a:r>
            <a:br>
              <a:rPr lang="en-US" dirty="0"/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Comprehensive or Specialized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3249542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Judging Sheet 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Comprehensive or Specialized Projects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/>
              <a:t>Note: Use the same judging sheet for both categories:</a:t>
            </a:r>
          </a:p>
          <a:p>
            <a:r>
              <a:rPr lang="en-US" sz="2400" u="sng" dirty="0"/>
              <a:t>Comprehensive Projects </a:t>
            </a:r>
            <a:r>
              <a:rPr lang="en-US" sz="2400" dirty="0"/>
              <a:t>include analysis of </a:t>
            </a:r>
            <a:r>
              <a:rPr lang="en-US" sz="2400" b="1" u="sng" dirty="0"/>
              <a:t>3 or more </a:t>
            </a:r>
            <a:r>
              <a:rPr lang="en-US" sz="2400" dirty="0"/>
              <a:t>strategic areas within a company (</a:t>
            </a:r>
            <a:r>
              <a:rPr lang="en-US" sz="2400" dirty="0" err="1"/>
              <a:t>ie</a:t>
            </a:r>
            <a:r>
              <a:rPr lang="en-US" sz="2400" dirty="0"/>
              <a:t>. Finance, Marketing, Management, HR, Manufacturing, etc.). </a:t>
            </a:r>
          </a:p>
          <a:p>
            <a:r>
              <a:rPr lang="en-US" sz="2400" u="sng" dirty="0"/>
              <a:t>Specialized Projects </a:t>
            </a:r>
            <a:r>
              <a:rPr lang="en-US" sz="2400" dirty="0"/>
              <a:t>are focused analysis on </a:t>
            </a:r>
            <a:r>
              <a:rPr lang="en-US" sz="2400" b="1" u="sng" dirty="0"/>
              <a:t>1-2 areas </a:t>
            </a:r>
            <a:r>
              <a:rPr lang="en-US" sz="2400" dirty="0"/>
              <a:t>of a company.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57912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504D"/>
              </a:buClr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Click on the link to open a new browser window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11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Student Consulting Projects</a:t>
            </a:r>
            <a:br>
              <a:rPr lang="en-US" dirty="0"/>
            </a:br>
            <a:r>
              <a:rPr lang="en-US" dirty="0"/>
              <a:t>Judging Sheet &amp;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51137"/>
            <a:ext cx="8382000" cy="3878263"/>
          </a:xfrm>
        </p:spPr>
        <p:txBody>
          <a:bodyPr/>
          <a:lstStyle/>
          <a:p>
            <a:r>
              <a:rPr lang="en-US" sz="2400" dirty="0"/>
              <a:t>Teams will be evaluated on a 100-point scale.</a:t>
            </a:r>
          </a:p>
          <a:p>
            <a:endParaRPr lang="en-US" sz="1400" dirty="0"/>
          </a:p>
          <a:p>
            <a:r>
              <a:rPr lang="en-US" sz="2400" dirty="0"/>
              <a:t>Teams will be judged on the following criteria (25% each)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Problem Definition and Analysis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Definition of problem and key issues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Qualitative and Quantitative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Analysis of company &amp; industry </a:t>
            </a:r>
            <a:r>
              <a:rPr lang="en-US" dirty="0"/>
              <a:t>  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438DC-C7DB-40C1-8496-330283D88DEE}"/>
              </a:ext>
            </a:extLst>
          </p:cNvPr>
          <p:cNvSpPr txBox="1"/>
          <p:nvPr/>
        </p:nvSpPr>
        <p:spPr>
          <a:xfrm>
            <a:off x="1403873" y="1600200"/>
            <a:ext cx="6553200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>
                <a:hlinkClick r:id="rId2"/>
              </a:rPr>
              <a:t>Judge Sheet </a:t>
            </a:r>
          </a:p>
          <a:p>
            <a:pPr>
              <a:buNone/>
            </a:pPr>
            <a:r>
              <a:rPr lang="en-US" dirty="0">
                <a:hlinkClick r:id="rId2"/>
              </a:rPr>
              <a:t>Student Consulting Project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C5F0DB-6FCD-418A-8A11-A78B699A843E}"/>
              </a:ext>
            </a:extLst>
          </p:cNvPr>
          <p:cNvSpPr txBox="1"/>
          <p:nvPr/>
        </p:nvSpPr>
        <p:spPr>
          <a:xfrm>
            <a:off x="1676400" y="60960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504D"/>
              </a:buClr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Click on the link to open a new browser window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923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533400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076" y="988541"/>
            <a:ext cx="8763000" cy="4411663"/>
          </a:xfrm>
        </p:spPr>
        <p:txBody>
          <a:bodyPr/>
          <a:lstStyle/>
          <a:p>
            <a:r>
              <a:rPr lang="en-US" dirty="0"/>
              <a:t>If you have any questions please contact:</a:t>
            </a:r>
          </a:p>
          <a:p>
            <a:r>
              <a:rPr lang="en-US" sz="2400" dirty="0"/>
              <a:t>SBI VP, Publications, Research &amp; POY</a:t>
            </a:r>
          </a:p>
          <a:p>
            <a:pPr marL="639762" lvl="2" indent="0">
              <a:buNone/>
            </a:pPr>
            <a:r>
              <a:rPr lang="en-US" dirty="0"/>
              <a:t>Sharon </a:t>
            </a:r>
            <a:r>
              <a:rPr lang="en-US" dirty="0" err="1"/>
              <a:t>Kerrick,PhD</a:t>
            </a:r>
            <a:br>
              <a:rPr lang="en-US" sz="2400" dirty="0"/>
            </a:br>
            <a:r>
              <a:rPr lang="en-US" dirty="0"/>
              <a:t>Chair, Education Leadership, Evaluation and Organizational Development</a:t>
            </a:r>
            <a:br>
              <a:rPr lang="en-US" sz="2400" dirty="0"/>
            </a:br>
            <a:r>
              <a:rPr lang="en-US" dirty="0"/>
              <a:t>University of Louisville</a:t>
            </a:r>
            <a:br>
              <a:rPr lang="en-US" sz="2400" dirty="0"/>
            </a:br>
            <a:r>
              <a:rPr lang="en-US" dirty="0">
                <a:hlinkClick r:id="rId2"/>
              </a:rPr>
              <a:t>Sharon.Kerrick@louisville.edu</a:t>
            </a:r>
            <a:br>
              <a:rPr lang="en-US" sz="2400" dirty="0"/>
            </a:br>
            <a:r>
              <a:rPr lang="en-US" dirty="0"/>
              <a:t>502-852-7714 </a:t>
            </a:r>
          </a:p>
          <a:p>
            <a:pPr marL="0" indent="1588" algn="ctr"/>
            <a:r>
              <a:rPr lang="en-US" dirty="0"/>
              <a:t>If you are interested in joining the </a:t>
            </a:r>
            <a:r>
              <a:rPr lang="en-US" b="1" dirty="0"/>
              <a:t>SBI Competitions Committee</a:t>
            </a:r>
            <a:r>
              <a:rPr lang="en-US" dirty="0"/>
              <a:t> and help with POY and other competitions, please contact us.</a:t>
            </a:r>
          </a:p>
        </p:txBody>
      </p:sp>
    </p:spTree>
    <p:extLst>
      <p:ext uri="{BB962C8B-B14F-4D97-AF65-F5344CB8AC3E}">
        <p14:creationId xmlns:p14="http://schemas.microsoft.com/office/powerpoint/2010/main" val="339670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52400"/>
            <a:ext cx="3124200" cy="685800"/>
          </a:xfrm>
        </p:spPr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924800" cy="5410200"/>
          </a:xfrm>
        </p:spPr>
        <p:txBody>
          <a:bodyPr/>
          <a:lstStyle/>
          <a:p>
            <a:pPr marL="0" indent="1588"/>
            <a:r>
              <a:rPr lang="en-US" sz="2400" u="sng" dirty="0"/>
              <a:t>SBI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Small Business Institute</a:t>
            </a:r>
          </a:p>
          <a:p>
            <a:pPr marL="0" indent="1588"/>
            <a:r>
              <a:rPr lang="en-US" sz="2400" u="sng" dirty="0"/>
              <a:t>POY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Project of the Year	</a:t>
            </a:r>
          </a:p>
          <a:p>
            <a:pPr marL="349250" lvl="1" indent="1588"/>
            <a:r>
              <a:rPr lang="en-US" sz="2100" dirty="0"/>
              <a:t>POY Categories completed between Jan 2018 - Sept 2019</a:t>
            </a:r>
          </a:p>
          <a:p>
            <a:pPr marL="349250" lvl="1" indent="1588"/>
            <a:r>
              <a:rPr lang="en-US" sz="2100" dirty="0"/>
              <a:t>Consulting Projects Jan 2018 - Dec 2019 </a:t>
            </a:r>
          </a:p>
          <a:p>
            <a:pPr marL="0" indent="1588"/>
            <a:r>
              <a:rPr lang="en-US" sz="2400" u="sng" dirty="0"/>
              <a:t>Faculty Lead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School Faculty member listed on the POY Entry – multiple entries from schools from different faculty is acceptable</a:t>
            </a:r>
          </a:p>
          <a:p>
            <a:pPr marL="0" indent="1588"/>
            <a:r>
              <a:rPr lang="en-US" sz="2400" u="sng" dirty="0"/>
              <a:t>Program Director	</a:t>
            </a:r>
            <a:r>
              <a:rPr lang="en-US" sz="24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Designated SBI Program Director for School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576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792663"/>
          </a:xfrm>
        </p:spPr>
        <p:txBody>
          <a:bodyPr/>
          <a:lstStyle/>
          <a:p>
            <a:pPr marL="0" indent="1588"/>
            <a:r>
              <a:rPr lang="en-US" sz="2400" u="sng" dirty="0"/>
              <a:t>Affidavit &amp; Client Release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Electronic Signature ensuring the Faculty Lead has Client permission to submit POY for competition. </a:t>
            </a:r>
          </a:p>
          <a:p>
            <a:pPr marL="0" indent="1588"/>
            <a:endParaRPr lang="en-US" sz="1000" u="sng" dirty="0"/>
          </a:p>
          <a:p>
            <a:pPr marL="0" indent="1588"/>
            <a:r>
              <a:rPr lang="en-US" sz="2400" u="sng" dirty="0"/>
              <a:t>Project Type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Feasibility/Business Plan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Comprehensive (More than 2 Business functions)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Specialized (1-2 Business Function)</a:t>
            </a:r>
          </a:p>
          <a:p>
            <a:pPr marL="0" indent="1588"/>
            <a:endParaRPr lang="en-US" sz="1000" dirty="0"/>
          </a:p>
          <a:p>
            <a:pPr marL="0" indent="1588"/>
            <a:r>
              <a:rPr lang="en-US" sz="2400" u="sng" dirty="0"/>
              <a:t>Category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Undergraduate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Graduate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90600" y="152400"/>
            <a:ext cx="6934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kern="0"/>
              <a:t>Definitions Cont.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0966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6438900" cy="1676400"/>
          </a:xfrm>
        </p:spPr>
        <p:txBody>
          <a:bodyPr/>
          <a:lstStyle/>
          <a:p>
            <a:r>
              <a:rPr lang="en-US" altLang="en-US" sz="3200" dirty="0"/>
              <a:t>Small Business Institute</a:t>
            </a:r>
            <a:br>
              <a:rPr lang="en-US" altLang="en-US" sz="3200" dirty="0"/>
            </a:br>
            <a:r>
              <a:rPr lang="en-US" altLang="en-US" sz="3200" dirty="0"/>
              <a:t>“Project of the Year”</a:t>
            </a: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3200" dirty="0"/>
              <a:t>		</a:t>
            </a:r>
            <a:r>
              <a:rPr lang="en-US" altLang="en-US" sz="3200" dirty="0">
                <a:solidFill>
                  <a:schemeClr val="accent3">
                    <a:lumMod val="50000"/>
                  </a:schemeClr>
                </a:solidFill>
              </a:rPr>
              <a:t>Guidelines for Entry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2467087"/>
            <a:ext cx="6629400" cy="2286001"/>
          </a:xfrm>
        </p:spPr>
        <p:txBody>
          <a:bodyPr/>
          <a:lstStyle/>
          <a:p>
            <a:r>
              <a:rPr lang="en-US" altLang="en-US" dirty="0"/>
              <a:t>Please review the POY Guidelines before submitting an entry. </a:t>
            </a:r>
          </a:p>
          <a:p>
            <a:endParaRPr lang="en-US" altLang="en-US" dirty="0"/>
          </a:p>
          <a:p>
            <a:r>
              <a:rPr lang="en-US" altLang="en-US" sz="3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SBI POY Entry Guidelines </a:t>
            </a:r>
            <a:endParaRPr lang="en-US" alt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54864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C00000"/>
                </a:solidFill>
              </a:rPr>
              <a:t>Click on the link above to open a new browser window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086600" cy="1295400"/>
          </a:xfrm>
        </p:spPr>
        <p:txBody>
          <a:bodyPr/>
          <a:lstStyle/>
          <a:p>
            <a:r>
              <a:rPr lang="en-US" altLang="en-US" sz="3200" dirty="0"/>
              <a:t>Small Business Institute</a:t>
            </a:r>
            <a:br>
              <a:rPr lang="en-US" altLang="en-US" sz="3200" dirty="0"/>
            </a:br>
            <a:r>
              <a:rPr lang="en-US" altLang="en-US" sz="3200" dirty="0"/>
              <a:t>“Project of the Year”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Submission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411663"/>
          </a:xfrm>
        </p:spPr>
        <p:txBody>
          <a:bodyPr/>
          <a:lstStyle/>
          <a:p>
            <a:endParaRPr lang="en-US" sz="1200" dirty="0"/>
          </a:p>
          <a:p>
            <a:r>
              <a:rPr lang="en-US" sz="2800" dirty="0"/>
              <a:t>POY Entry Form is a single screen. </a:t>
            </a:r>
          </a:p>
          <a:p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Attaching the POY/Consulting project in PDF and clicking submit at the bottom of the screen will take the entrant to the Affidavit and Client Release form.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Once the affidavit is completed and submitted – the entrant will be brought back to the POY/Consulting  Entry screen to enter a 2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entry.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From the Entry Screen you can return to the SBI Website – or SBI POY/Consulting Guidelines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472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28710"/>
            <a:ext cx="7772400" cy="1295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POY &amp; Student Consulting Project</a:t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Entry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4116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As per the Entry Guidelines – you may submit your entry</a:t>
            </a:r>
          </a:p>
          <a:p>
            <a:endParaRPr lang="en-US" dirty="0"/>
          </a:p>
          <a:p>
            <a:pPr algn="ctr"/>
            <a:r>
              <a:rPr lang="en-US" sz="2800" dirty="0">
                <a:hlinkClick r:id="rId2"/>
              </a:rPr>
              <a:t>POY &amp; Student Consulting Project Entry Form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93389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C00000"/>
                </a:solidFill>
              </a:rPr>
              <a:t>Click on the link above to open a new browser window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206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7696200" cy="685800"/>
          </a:xfrm>
        </p:spPr>
        <p:txBody>
          <a:bodyPr/>
          <a:lstStyle/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Faculty Affidavit and Client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391400" cy="1981200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Faculty Affidavit and Client Release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i="1" dirty="0"/>
              <a:t>This screen will automatically open when “Submit” is clicked on the POY Entry screen.  Information must be completed in this electronic format – even if a hard copy is included with the POY entry.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60198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504D"/>
              </a:buClr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Click on the link to open a new browser window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575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086600" cy="990600"/>
          </a:xfrm>
        </p:spPr>
        <p:txBody>
          <a:bodyPr/>
          <a:lstStyle/>
          <a:p>
            <a:r>
              <a:rPr lang="en-US" altLang="en-US" sz="3200" dirty="0"/>
              <a:t>Small Business Institute</a:t>
            </a:r>
            <a:br>
              <a:rPr lang="en-US" altLang="en-US" sz="3200" dirty="0"/>
            </a:br>
            <a:r>
              <a:rPr lang="en-US" altLang="en-US" sz="3200" dirty="0"/>
              <a:t>“Project of the Year”</a:t>
            </a:r>
            <a:br>
              <a:rPr lang="en-US" altLang="en-US" sz="3200" dirty="0"/>
            </a:br>
            <a:r>
              <a:rPr lang="en-US" altLang="en-US" sz="3200" dirty="0"/>
              <a:t> </a:t>
            </a:r>
            <a:br>
              <a:rPr lang="en-US" altLang="en-US" sz="3200" dirty="0"/>
            </a:br>
            <a:r>
              <a:rPr lang="en-US" altLang="en-US" sz="3200" dirty="0"/>
              <a:t>		</a:t>
            </a:r>
            <a:r>
              <a:rPr lang="en-US" altLang="en-US" sz="3200" dirty="0">
                <a:solidFill>
                  <a:schemeClr val="accent3">
                    <a:lumMod val="50000"/>
                  </a:schemeClr>
                </a:solidFill>
              </a:rPr>
              <a:t>Post Submission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2295"/>
            <a:ext cx="8153400" cy="4411663"/>
          </a:xfrm>
        </p:spPr>
        <p:txBody>
          <a:bodyPr/>
          <a:lstStyle/>
          <a:p>
            <a:r>
              <a:rPr lang="en-US" dirty="0"/>
              <a:t>When the deadline for entries close, the POY Manager will send out instructions for each Faculty Lead and other POY Volunteer Judges on requirements for judging. </a:t>
            </a:r>
          </a:p>
          <a:p>
            <a:br>
              <a:rPr lang="en-US" dirty="0"/>
            </a:br>
            <a:r>
              <a:rPr lang="en-US" dirty="0"/>
              <a:t>Items sent :</a:t>
            </a:r>
          </a:p>
          <a:p>
            <a:r>
              <a:rPr lang="en-US" dirty="0"/>
              <a:t>		1) Instructions for Judging</a:t>
            </a:r>
          </a:p>
          <a:p>
            <a:r>
              <a:rPr lang="en-US" dirty="0"/>
              <a:t>		2) Projects to Review (PDF Format)</a:t>
            </a:r>
          </a:p>
          <a:p>
            <a:r>
              <a:rPr lang="en-US" dirty="0"/>
              <a:t>		3) Links to online Judging Forms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44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543800" cy="4411663"/>
          </a:xfrm>
        </p:spPr>
        <p:txBody>
          <a:bodyPr/>
          <a:lstStyle/>
          <a:p>
            <a:r>
              <a:rPr lang="en-US" dirty="0"/>
              <a:t>When Judging is completed. All Faculty Leads will be informed of entry status.</a:t>
            </a:r>
          </a:p>
          <a:p>
            <a:r>
              <a:rPr lang="en-US" dirty="0"/>
              <a:t>Entry Status definitions:</a:t>
            </a:r>
          </a:p>
          <a:p>
            <a:pPr marL="514350" indent="-514350">
              <a:buAutoNum type="arabicParenR"/>
            </a:pPr>
            <a:r>
              <a:rPr lang="en-US" dirty="0"/>
              <a:t>Entry made Top 3 and will be awarded at the next SBI Annual Conference</a:t>
            </a:r>
          </a:p>
          <a:p>
            <a:pPr marL="514350" indent="-514350">
              <a:buAutoNum type="arabicParenR"/>
            </a:pPr>
            <a:r>
              <a:rPr lang="en-US" dirty="0"/>
              <a:t>Entry is Honorable Mention and will receive certificate.</a:t>
            </a:r>
          </a:p>
          <a:p>
            <a:pPr marL="514350" indent="-514350">
              <a:buAutoNum type="arabicParenR"/>
            </a:pPr>
            <a:r>
              <a:rPr lang="en-US" dirty="0"/>
              <a:t>Entry did not place in top 5 within project type &amp; category.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7696200" cy="1295400"/>
          </a:xfrm>
        </p:spPr>
        <p:txBody>
          <a:bodyPr/>
          <a:lstStyle/>
          <a:p>
            <a:r>
              <a:rPr lang="en-US" altLang="en-US" sz="3200" dirty="0"/>
              <a:t>Small Business Institute</a:t>
            </a:r>
            <a:br>
              <a:rPr lang="en-US" altLang="en-US" sz="3200" dirty="0"/>
            </a:br>
            <a:r>
              <a:rPr lang="en-US" altLang="en-US" sz="3200" dirty="0"/>
              <a:t>“Project of the Year” </a:t>
            </a: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3200" dirty="0"/>
              <a:t>		</a:t>
            </a:r>
            <a:r>
              <a:rPr lang="en-US" altLang="en-US" sz="3200" dirty="0">
                <a:solidFill>
                  <a:schemeClr val="accent3">
                    <a:lumMod val="50000"/>
                  </a:schemeClr>
                </a:solidFill>
              </a:rPr>
              <a:t>Announcements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70905"/>
      </p:ext>
    </p:extLst>
  </p:cSld>
  <p:clrMapOvr>
    <a:masterClrMapping/>
  </p:clrMapOvr>
</p:sld>
</file>

<file path=ppt/theme/theme1.xml><?xml version="1.0" encoding="utf-8"?>
<a:theme xmlns:a="http://schemas.openxmlformats.org/drawingml/2006/main" name="POY Submission Instructions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les Training_final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les Training_final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es Training_final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POY Submission Instructions PPT</Template>
  <TotalTime>480</TotalTime>
  <Words>567</Words>
  <Application>Microsoft Office PowerPoint</Application>
  <PresentationFormat>On-screen Show (4:3)</PresentationFormat>
  <Paragraphs>97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POY Submission Instructions PPT</vt:lpstr>
      <vt:lpstr>Small Business Institute  Project of the Year (POY) 2019 Award Submission Guidelines  presented at the  SBI Annual Meeting February 27-29, 2020 Harrah’s Hotel New Orleans, Louisiana</vt:lpstr>
      <vt:lpstr>Definitions</vt:lpstr>
      <vt:lpstr>PowerPoint Presentation</vt:lpstr>
      <vt:lpstr>Small Business Institute “Project of the Year”    Guidelines for Entry</vt:lpstr>
      <vt:lpstr>Small Business Institute “Project of the Year”   Submission Process</vt:lpstr>
      <vt:lpstr>POY &amp; Student Consulting Project Entry Form</vt:lpstr>
      <vt:lpstr>Faculty Affidavit and Client Release</vt:lpstr>
      <vt:lpstr>Small Business Institute “Project of the Year”     Post Submission</vt:lpstr>
      <vt:lpstr>Small Business Institute “Project of the Year”     Announcements</vt:lpstr>
      <vt:lpstr>POY Judging Sheet  Business Plan/Feasibility Plan</vt:lpstr>
      <vt:lpstr>POY Judging Sheet Comprehensive or Specialized</vt:lpstr>
      <vt:lpstr>Student Consulting Projects Judging Sheet &amp; Criteria</vt:lpstr>
      <vt:lpstr>Thank you!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SBI Project of the Year (POY) Submission instructions</dc:title>
  <dc:creator>Professor</dc:creator>
  <cp:lastModifiedBy>Professor</cp:lastModifiedBy>
  <cp:revision>52</cp:revision>
  <dcterms:created xsi:type="dcterms:W3CDTF">2014-07-02T16:23:22Z</dcterms:created>
  <dcterms:modified xsi:type="dcterms:W3CDTF">2019-09-07T18:55:44Z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TC012137211033</vt:lpwstr>
  </property>
</Properties>
</file>